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61" r:id="rId5"/>
    <p:sldId id="263" r:id="rId6"/>
    <p:sldId id="262" r:id="rId7"/>
    <p:sldId id="264" r:id="rId8"/>
    <p:sldId id="265" r:id="rId9"/>
    <p:sldId id="259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E8E6-8FD1-4358-AE29-48E8AB043113}" type="datetimeFigureOut">
              <a:rPr lang="en-AU" smtClean="0"/>
              <a:pPr/>
              <a:t>5/09/2012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815B9E0-AF9B-4FDA-8D0D-763D50387484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E8E6-8FD1-4358-AE29-48E8AB043113}" type="datetimeFigureOut">
              <a:rPr lang="en-AU" smtClean="0"/>
              <a:pPr/>
              <a:t>5/09/2012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5B9E0-AF9B-4FDA-8D0D-763D5038748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E8E6-8FD1-4358-AE29-48E8AB043113}" type="datetimeFigureOut">
              <a:rPr lang="en-AU" smtClean="0"/>
              <a:pPr/>
              <a:t>5/09/2012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5B9E0-AF9B-4FDA-8D0D-763D5038748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E8E6-8FD1-4358-AE29-48E8AB043113}" type="datetimeFigureOut">
              <a:rPr lang="en-AU" smtClean="0"/>
              <a:pPr/>
              <a:t>5/09/2012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5B9E0-AF9B-4FDA-8D0D-763D50387484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E8E6-8FD1-4358-AE29-48E8AB043113}" type="datetimeFigureOut">
              <a:rPr lang="en-AU" smtClean="0"/>
              <a:pPr/>
              <a:t>5/09/2012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AU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815B9E0-AF9B-4FDA-8D0D-763D5038748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E8E6-8FD1-4358-AE29-48E8AB043113}" type="datetimeFigureOut">
              <a:rPr lang="en-AU" smtClean="0"/>
              <a:pPr/>
              <a:t>5/09/2012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5B9E0-AF9B-4FDA-8D0D-763D50387484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E8E6-8FD1-4358-AE29-48E8AB043113}" type="datetimeFigureOut">
              <a:rPr lang="en-AU" smtClean="0"/>
              <a:pPr/>
              <a:t>5/09/2012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5B9E0-AF9B-4FDA-8D0D-763D50387484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E8E6-8FD1-4358-AE29-48E8AB043113}" type="datetimeFigureOut">
              <a:rPr lang="en-AU" smtClean="0"/>
              <a:pPr/>
              <a:t>5/09/2012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5B9E0-AF9B-4FDA-8D0D-763D5038748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E8E6-8FD1-4358-AE29-48E8AB043113}" type="datetimeFigureOut">
              <a:rPr lang="en-AU" smtClean="0"/>
              <a:pPr/>
              <a:t>5/09/2012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5B9E0-AF9B-4FDA-8D0D-763D5038748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E8E6-8FD1-4358-AE29-48E8AB043113}" type="datetimeFigureOut">
              <a:rPr lang="en-AU" smtClean="0"/>
              <a:pPr/>
              <a:t>5/09/2012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5B9E0-AF9B-4FDA-8D0D-763D50387484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E8E6-8FD1-4358-AE29-48E8AB043113}" type="datetimeFigureOut">
              <a:rPr lang="en-AU" smtClean="0"/>
              <a:pPr/>
              <a:t>5/09/2012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815B9E0-AF9B-4FDA-8D0D-763D50387484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A7CE8E6-8FD1-4358-AE29-48E8AB043113}" type="datetimeFigureOut">
              <a:rPr lang="en-AU" smtClean="0"/>
              <a:pPr/>
              <a:t>5/09/2012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815B9E0-AF9B-4FDA-8D0D-763D50387484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ela@dmi.uns.ac.r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change.org/multicultural/initial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87624" y="3717032"/>
            <a:ext cx="6400800" cy="2232248"/>
          </a:xfrm>
        </p:spPr>
        <p:txBody>
          <a:bodyPr>
            <a:normAutofit fontScale="85000" lnSpcReduction="20000"/>
          </a:bodyPr>
          <a:lstStyle/>
          <a:p>
            <a:r>
              <a:rPr lang="en-AU" sz="3200" dirty="0" smtClean="0"/>
              <a:t> </a:t>
            </a:r>
            <a:r>
              <a:rPr lang="en-AU" sz="3500" dirty="0" smtClean="0"/>
              <a:t>Bela Stantic</a:t>
            </a:r>
          </a:p>
          <a:p>
            <a:r>
              <a:rPr lang="en-US" sz="2000" dirty="0" smtClean="0"/>
              <a:t>Dept of Mathematics and Informatics, Faculty of Science</a:t>
            </a:r>
          </a:p>
          <a:p>
            <a:r>
              <a:rPr lang="en-US" sz="2000" dirty="0" smtClean="0"/>
              <a:t>University of Novi Sad</a:t>
            </a:r>
            <a:br>
              <a:rPr lang="en-US" sz="2000" dirty="0" smtClean="0"/>
            </a:br>
            <a:r>
              <a:rPr lang="en-US" sz="2000" dirty="0" smtClean="0"/>
              <a:t>Email: </a:t>
            </a:r>
            <a:r>
              <a:rPr lang="en-US" sz="2000" dirty="0" smtClean="0">
                <a:hlinkClick r:id="rId2"/>
              </a:rPr>
              <a:t>bela@dmi.uns.ac.rs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Griffith University, Gold Coast, Australia</a:t>
            </a:r>
          </a:p>
          <a:p>
            <a:r>
              <a:rPr lang="en-US" sz="2000" dirty="0" smtClean="0"/>
              <a:t>Email: </a:t>
            </a:r>
            <a:r>
              <a:rPr lang="en-US" sz="2000" dirty="0" smtClean="0">
                <a:hlinkClick r:id="rId2"/>
              </a:rPr>
              <a:t>B.Stantic@griffith.edu.au</a:t>
            </a:r>
          </a:p>
          <a:p>
            <a:endParaRPr lang="en-US" sz="3100" dirty="0" smtClean="0"/>
          </a:p>
          <a:p>
            <a:endParaRPr lang="en-AU" sz="31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Challenges of Education in a Multicultural Environment</a:t>
            </a:r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123138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12776"/>
            <a:ext cx="7772400" cy="4572000"/>
          </a:xfrm>
        </p:spPr>
        <p:txBody>
          <a:bodyPr/>
          <a:lstStyle/>
          <a:p>
            <a:endParaRPr lang="en-AU" dirty="0" smtClean="0"/>
          </a:p>
          <a:p>
            <a:pPr>
              <a:buNone/>
            </a:pPr>
            <a:endParaRPr lang="en-AU" dirty="0" smtClean="0"/>
          </a:p>
          <a:p>
            <a:pPr algn="ctr">
              <a:buNone/>
            </a:pPr>
            <a:endParaRPr lang="en-AU" dirty="0" smtClean="0"/>
          </a:p>
          <a:p>
            <a:pPr algn="ctr">
              <a:buNone/>
            </a:pPr>
            <a:r>
              <a:rPr lang="en-AU" dirty="0" smtClean="0"/>
              <a:t>Thank you for your Attention!</a:t>
            </a: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Globalization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06072" cy="4572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globalization process refers not only to typical consumer markets, but also to </a:t>
            </a:r>
            <a:r>
              <a:rPr lang="en-US" dirty="0" smtClean="0"/>
              <a:t> educational </a:t>
            </a:r>
            <a:r>
              <a:rPr lang="en-US" dirty="0"/>
              <a:t>market, which has become more and more </a:t>
            </a:r>
            <a:r>
              <a:rPr lang="en-US" dirty="0" smtClean="0"/>
              <a:t>international.</a:t>
            </a:r>
          </a:p>
          <a:p>
            <a:r>
              <a:rPr lang="en-US" dirty="0" smtClean="0"/>
              <a:t>Therefore, many  lecturers </a:t>
            </a:r>
            <a:r>
              <a:rPr lang="en-US" dirty="0"/>
              <a:t>teach partially in their </a:t>
            </a:r>
            <a:r>
              <a:rPr lang="en-US" dirty="0" smtClean="0"/>
              <a:t>native and </a:t>
            </a:r>
            <a:r>
              <a:rPr lang="en-US" dirty="0"/>
              <a:t>English </a:t>
            </a:r>
            <a:r>
              <a:rPr lang="en-US" dirty="0" smtClean="0"/>
              <a:t>language </a:t>
            </a:r>
            <a:r>
              <a:rPr lang="en-US" dirty="0"/>
              <a:t>and students also use foreign </a:t>
            </a:r>
            <a:r>
              <a:rPr lang="en-US" dirty="0" smtClean="0"/>
              <a:t> language </a:t>
            </a:r>
            <a:r>
              <a:rPr lang="en-US" dirty="0"/>
              <a:t>while </a:t>
            </a:r>
            <a:r>
              <a:rPr lang="en-US" dirty="0" smtClean="0"/>
              <a:t>learning.</a:t>
            </a:r>
          </a:p>
          <a:p>
            <a:r>
              <a:rPr lang="en-US" dirty="0" smtClean="0"/>
              <a:t>Therefore we are entering  into real </a:t>
            </a:r>
            <a:r>
              <a:rPr lang="en-US" dirty="0"/>
              <a:t>multicultural </a:t>
            </a:r>
            <a:r>
              <a:rPr lang="en-US" dirty="0" smtClean="0"/>
              <a:t>education.</a:t>
            </a:r>
            <a:endParaRPr lang="en-US" dirty="0"/>
          </a:p>
          <a:p>
            <a:r>
              <a:rPr lang="en-US" dirty="0" smtClean="0"/>
              <a:t>However, intercultural communication and understanding is not only restricted with the language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Teaching in multicultural Australia where academics and students are from diversity of countries and cultures is a real challenge.</a:t>
            </a:r>
          </a:p>
          <a:p>
            <a:r>
              <a:rPr lang="en-US" dirty="0" smtClean="0"/>
              <a:t>The way people view the world is determined wholly or partly by the structure of their native language.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"</a:t>
            </a:r>
            <a:r>
              <a:rPr lang="en-US" dirty="0"/>
              <a:t>culture" refers to a group or community </a:t>
            </a:r>
            <a:r>
              <a:rPr lang="en-US" dirty="0" smtClean="0"/>
              <a:t>which share </a:t>
            </a:r>
            <a:r>
              <a:rPr lang="en-US" dirty="0"/>
              <a:t>common </a:t>
            </a:r>
            <a:r>
              <a:rPr lang="en-US" dirty="0" smtClean="0"/>
              <a:t>experiences </a:t>
            </a:r>
            <a:r>
              <a:rPr lang="en-US" dirty="0"/>
              <a:t>that shape the way </a:t>
            </a:r>
            <a:r>
              <a:rPr lang="en-US" dirty="0" smtClean="0"/>
              <a:t>they understand </a:t>
            </a:r>
            <a:r>
              <a:rPr lang="en-US" dirty="0"/>
              <a:t>the world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3474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Multicultural </a:t>
            </a:r>
            <a:r>
              <a:rPr lang="en-US" dirty="0"/>
              <a:t>environment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Teaching </a:t>
            </a:r>
            <a:r>
              <a:rPr lang="en-US" dirty="0"/>
              <a:t>and learning in a multicultural environment has, undoubtedly, advantages and </a:t>
            </a:r>
            <a:r>
              <a:rPr lang="en-US" dirty="0" smtClean="0"/>
              <a:t>disadvantages.</a:t>
            </a:r>
          </a:p>
          <a:p>
            <a:r>
              <a:rPr lang="en-US" dirty="0" smtClean="0"/>
              <a:t>Students </a:t>
            </a:r>
            <a:r>
              <a:rPr lang="en-US" dirty="0"/>
              <a:t>enrolled in courses taught by professors coming from different ethnic or linguistic </a:t>
            </a:r>
            <a:r>
              <a:rPr lang="en-US" dirty="0" smtClean="0"/>
              <a:t>backgrounds </a:t>
            </a:r>
            <a:r>
              <a:rPr lang="en-US" dirty="0"/>
              <a:t>experience discomfort, tension and conflict</a:t>
            </a:r>
            <a:r>
              <a:rPr lang="en-US" dirty="0" smtClean="0"/>
              <a:t>.</a:t>
            </a:r>
          </a:p>
          <a:p>
            <a:r>
              <a:rPr lang="en-US" dirty="0"/>
              <a:t>There are students who do not appreciate opportunities created </a:t>
            </a:r>
            <a:r>
              <a:rPr lang="en-US" dirty="0" smtClean="0"/>
              <a:t>by </a:t>
            </a:r>
            <a:r>
              <a:rPr lang="en-US" dirty="0"/>
              <a:t>interaction with culturally diversified people and who have biased opinions of minority </a:t>
            </a:r>
            <a:r>
              <a:rPr lang="en-US" dirty="0" smtClean="0"/>
              <a:t>professors </a:t>
            </a:r>
            <a:r>
              <a:rPr lang="en-US" dirty="0"/>
              <a:t>even before coming into contact with them. </a:t>
            </a:r>
            <a:endParaRPr lang="en-US" dirty="0" smtClean="0"/>
          </a:p>
          <a:p>
            <a:r>
              <a:rPr lang="en-US" dirty="0" smtClean="0"/>
              <a:t>Students avoid enrolling in particular courses after seeing foreign names of instructors listed in a course schedule.</a:t>
            </a:r>
          </a:p>
        </p:txBody>
      </p:sp>
    </p:spTree>
    <p:extLst>
      <p:ext uri="{BB962C8B-B14F-4D97-AF65-F5344CB8AC3E}">
        <p14:creationId xmlns="" xmlns:p14="http://schemas.microsoft.com/office/powerpoint/2010/main" val="313658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143000"/>
          </a:xfrm>
        </p:spPr>
        <p:txBody>
          <a:bodyPr/>
          <a:lstStyle/>
          <a:p>
            <a:r>
              <a:rPr lang="en-US" dirty="0" smtClean="0"/>
              <a:t>Multicultural Education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19256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problems often encountered by teachers and </a:t>
            </a:r>
            <a:r>
              <a:rPr lang="en-US" dirty="0" smtClean="0"/>
              <a:t>students </a:t>
            </a:r>
            <a:r>
              <a:rPr lang="en-US" dirty="0"/>
              <a:t>are: </a:t>
            </a:r>
            <a:endParaRPr lang="en-US" dirty="0" smtClean="0"/>
          </a:p>
          <a:p>
            <a:pPr lvl="1"/>
            <a:r>
              <a:rPr lang="en-US" dirty="0" smtClean="0"/>
              <a:t>Problems </a:t>
            </a:r>
            <a:r>
              <a:rPr lang="en-US" dirty="0"/>
              <a:t>of </a:t>
            </a:r>
            <a:r>
              <a:rPr lang="en-US" dirty="0" smtClean="0"/>
              <a:t>communication </a:t>
            </a:r>
            <a:r>
              <a:rPr lang="en-US" dirty="0"/>
              <a:t>breakdowns </a:t>
            </a:r>
            <a:r>
              <a:rPr lang="en-US" dirty="0" smtClean="0"/>
              <a:t>between </a:t>
            </a:r>
            <a:r>
              <a:rPr lang="en-US" dirty="0"/>
              <a:t>staff and </a:t>
            </a:r>
            <a:r>
              <a:rPr lang="en-US" dirty="0" smtClean="0"/>
              <a:t>students </a:t>
            </a:r>
            <a:r>
              <a:rPr lang="en-US" dirty="0"/>
              <a:t>because of poor foreign language </a:t>
            </a:r>
            <a:r>
              <a:rPr lang="en-US" dirty="0" smtClean="0"/>
              <a:t>abilities and English </a:t>
            </a:r>
            <a:r>
              <a:rPr lang="en-US" dirty="0"/>
              <a:t>pronunciation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Culture </a:t>
            </a:r>
            <a:r>
              <a:rPr lang="en-US" dirty="0"/>
              <a:t>shock (what is common and normal in one culture it is not acceptable in another)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lack of knowledge of different </a:t>
            </a:r>
            <a:r>
              <a:rPr lang="en-US" dirty="0" smtClean="0"/>
              <a:t>cultures, </a:t>
            </a:r>
            <a:r>
              <a:rPr lang="en-US" dirty="0"/>
              <a:t>which leads to misunderstandings concerning students’ manners. </a:t>
            </a:r>
            <a:endParaRPr lang="en-US" dirty="0" smtClean="0"/>
          </a:p>
          <a:p>
            <a:pPr lvl="2"/>
            <a:r>
              <a:rPr lang="en-US" dirty="0" smtClean="0"/>
              <a:t>Respect, addressing, interrupting, participation</a:t>
            </a:r>
            <a:r>
              <a:rPr lang="en-US" dirty="0"/>
              <a:t>, </a:t>
            </a:r>
            <a:r>
              <a:rPr lang="en-US" dirty="0" smtClean="0"/>
              <a:t>dress style, hygiene, etc.</a:t>
            </a:r>
          </a:p>
          <a:p>
            <a:pPr marL="32004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3887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If the </a:t>
            </a:r>
            <a:r>
              <a:rPr lang="en-US" dirty="0"/>
              <a:t>students </a:t>
            </a:r>
            <a:r>
              <a:rPr lang="en-US" dirty="0" smtClean="0"/>
              <a:t>do </a:t>
            </a:r>
            <a:r>
              <a:rPr lang="en-US" dirty="0"/>
              <a:t>not respect the professor </a:t>
            </a:r>
            <a:r>
              <a:rPr lang="en-US" dirty="0" smtClean="0"/>
              <a:t>they do </a:t>
            </a:r>
            <a:r>
              <a:rPr lang="en-US" dirty="0"/>
              <a:t>not </a:t>
            </a:r>
            <a:r>
              <a:rPr lang="en-US" dirty="0" smtClean="0"/>
              <a:t>learn effectively and they do not benefit from the class.</a:t>
            </a:r>
          </a:p>
          <a:p>
            <a:r>
              <a:rPr lang="en-US" dirty="0" smtClean="0"/>
              <a:t>Lecturer needs to </a:t>
            </a:r>
            <a:r>
              <a:rPr lang="en-US" dirty="0"/>
              <a:t>be open to other </a:t>
            </a:r>
            <a:r>
              <a:rPr lang="en-US" dirty="0" smtClean="0"/>
              <a:t>cultures and </a:t>
            </a:r>
            <a:r>
              <a:rPr lang="en-US" dirty="0"/>
              <a:t>to try to familiarize the students with the differences between the patterns of </a:t>
            </a:r>
            <a:r>
              <a:rPr lang="en-US" dirty="0" smtClean="0"/>
              <a:t>behavior </a:t>
            </a:r>
            <a:r>
              <a:rPr lang="en-US" dirty="0"/>
              <a:t>of </a:t>
            </a:r>
            <a:r>
              <a:rPr lang="en-US" dirty="0" smtClean="0"/>
              <a:t>the </a:t>
            </a:r>
            <a:r>
              <a:rPr lang="en-US" dirty="0"/>
              <a:t>representatives of various nationalities, </a:t>
            </a:r>
            <a:r>
              <a:rPr lang="en-US" dirty="0" smtClean="0"/>
              <a:t>sub-cultures, </a:t>
            </a:r>
            <a:r>
              <a:rPr lang="en-US" dirty="0"/>
              <a:t>etc</a:t>
            </a:r>
            <a:r>
              <a:rPr lang="en-US" dirty="0" smtClean="0"/>
              <a:t>.</a:t>
            </a:r>
          </a:p>
          <a:p>
            <a:r>
              <a:rPr lang="en-US" dirty="0"/>
              <a:t>The role of the teacher is vital </a:t>
            </a:r>
            <a:r>
              <a:rPr lang="en-US" dirty="0" smtClean="0"/>
              <a:t>because </a:t>
            </a:r>
            <a:r>
              <a:rPr lang="en-US" dirty="0"/>
              <a:t>the teacher is the person who builds the atmosphere during the class and through </a:t>
            </a:r>
            <a:r>
              <a:rPr lang="en-US" dirty="0" smtClean="0"/>
              <a:t> equal </a:t>
            </a:r>
            <a:r>
              <a:rPr lang="en-US" dirty="0"/>
              <a:t>treatment he/she can make it easier for the students coming from different backgrounds </a:t>
            </a:r>
            <a:r>
              <a:rPr lang="en-US" dirty="0" smtClean="0"/>
              <a:t>to </a:t>
            </a:r>
            <a:r>
              <a:rPr lang="en-US" dirty="0"/>
              <a:t>feel good in the group. </a:t>
            </a:r>
            <a:endParaRPr lang="en-US" dirty="0" smtClean="0"/>
          </a:p>
          <a:p>
            <a:r>
              <a:rPr lang="en-US" dirty="0"/>
              <a:t>Teachers must be prepared to effectively facilitate learning for every individual student, no matter how culturally similar or different from her- or himself.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410995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Advantages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8219256" cy="45720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It </a:t>
            </a:r>
            <a:r>
              <a:rPr lang="en-US" dirty="0"/>
              <a:t>helps to develop students’ intellectual, social, and </a:t>
            </a:r>
            <a:r>
              <a:rPr lang="en-US" dirty="0" smtClean="0"/>
              <a:t>personal </a:t>
            </a:r>
            <a:r>
              <a:rPr lang="en-US" dirty="0"/>
              <a:t>abilities. </a:t>
            </a:r>
            <a:endParaRPr lang="en-US" dirty="0" smtClean="0"/>
          </a:p>
          <a:p>
            <a:pPr lvl="1"/>
            <a:r>
              <a:rPr lang="en-US" dirty="0" smtClean="0"/>
              <a:t>It creates professionals with abilities to be employable on Global market.</a:t>
            </a:r>
            <a:endParaRPr lang="en-US" dirty="0"/>
          </a:p>
          <a:p>
            <a:pPr marL="32004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13366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Reexamining </a:t>
            </a:r>
            <a:r>
              <a:rPr lang="en-US" dirty="0" smtClean="0"/>
              <a:t>all </a:t>
            </a:r>
            <a:r>
              <a:rPr lang="en-US" dirty="0" smtClean="0"/>
              <a:t>Educational Practices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5720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Learning </a:t>
            </a:r>
            <a:r>
              <a:rPr lang="en-US" dirty="0"/>
              <a:t>and teaching in </a:t>
            </a:r>
            <a:r>
              <a:rPr lang="en-US" dirty="0" smtClean="0"/>
              <a:t>multicultural </a:t>
            </a:r>
            <a:r>
              <a:rPr lang="en-US" dirty="0"/>
              <a:t>settings is inevitable </a:t>
            </a:r>
            <a:r>
              <a:rPr lang="en-US" dirty="0" smtClean="0"/>
              <a:t>due to the globalization. </a:t>
            </a:r>
          </a:p>
          <a:p>
            <a:pPr lvl="1"/>
            <a:r>
              <a:rPr lang="en-US" dirty="0" smtClean="0"/>
              <a:t>Therefore, we should take into consideration all aspects and challenges of </a:t>
            </a:r>
            <a:r>
              <a:rPr lang="en-US" dirty="0"/>
              <a:t>multicultural </a:t>
            </a:r>
            <a:r>
              <a:rPr lang="en-US" dirty="0" smtClean="0"/>
              <a:t>education and learn how to teach in multicultural environment and overcome problems </a:t>
            </a:r>
            <a:r>
              <a:rPr lang="en-US" dirty="0"/>
              <a:t>often encountered by teachers and </a:t>
            </a:r>
            <a:r>
              <a:rPr lang="en-US" dirty="0" smtClean="0"/>
              <a:t>students.</a:t>
            </a:r>
          </a:p>
          <a:p>
            <a:pPr lvl="1"/>
            <a:r>
              <a:rPr lang="en-US" dirty="0" smtClean="0"/>
              <a:t>Educators must take more </a:t>
            </a:r>
            <a:r>
              <a:rPr lang="en-US" dirty="0"/>
              <a:t>active role in reexamining all educational </a:t>
            </a:r>
            <a:r>
              <a:rPr lang="en-US" dirty="0" smtClean="0"/>
              <a:t>practices: </a:t>
            </a:r>
            <a:r>
              <a:rPr lang="en-US" dirty="0"/>
              <a:t>assessment methods, </a:t>
            </a:r>
            <a:r>
              <a:rPr lang="en-US" dirty="0" smtClean="0"/>
              <a:t>delivery forms,  </a:t>
            </a:r>
            <a:r>
              <a:rPr lang="en-US" dirty="0"/>
              <a:t>school psychology and counseling practices, educational materials and textbooks, and so on.</a:t>
            </a:r>
            <a:endParaRPr lang="en-US" dirty="0" smtClean="0"/>
          </a:p>
          <a:p>
            <a:pPr marL="32004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410995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Required Changes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8219256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transformation of </a:t>
            </a:r>
            <a:r>
              <a:rPr lang="en-US" dirty="0" smtClean="0"/>
              <a:t>self:</a:t>
            </a:r>
          </a:p>
          <a:p>
            <a:pPr lvl="1"/>
            <a:r>
              <a:rPr lang="en-US" dirty="0" smtClean="0"/>
              <a:t>understand </a:t>
            </a:r>
            <a:r>
              <a:rPr lang="en-US" dirty="0"/>
              <a:t>the people and happenings around </a:t>
            </a:r>
            <a:r>
              <a:rPr lang="en-US" dirty="0" smtClean="0"/>
              <a:t>you,</a:t>
            </a:r>
            <a:endParaRPr lang="en-US" dirty="0" smtClean="0"/>
          </a:p>
          <a:p>
            <a:pPr lvl="1"/>
            <a:r>
              <a:rPr lang="en-US" dirty="0" smtClean="0"/>
              <a:t>examining </a:t>
            </a:r>
            <a:r>
              <a:rPr lang="en-US" dirty="0"/>
              <a:t>who is (</a:t>
            </a:r>
            <a:r>
              <a:rPr lang="en-US" dirty="0" smtClean="0"/>
              <a:t>and who </a:t>
            </a:r>
            <a:r>
              <a:rPr lang="en-US" dirty="0"/>
              <a:t>is not) being reached by </a:t>
            </a:r>
            <a:r>
              <a:rPr lang="en-US" dirty="0" smtClean="0"/>
              <a:t>your teaching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relearning </a:t>
            </a:r>
            <a:r>
              <a:rPr lang="en-US" dirty="0"/>
              <a:t>how </a:t>
            </a:r>
            <a:r>
              <a:rPr lang="en-US" dirty="0" smtClean="0"/>
              <a:t>your identity </a:t>
            </a:r>
            <a:r>
              <a:rPr lang="en-US" dirty="0"/>
              <a:t>affects </a:t>
            </a:r>
            <a:r>
              <a:rPr lang="en-US" dirty="0" smtClean="0"/>
              <a:t>students’ learning </a:t>
            </a:r>
            <a:r>
              <a:rPr lang="en-US" dirty="0"/>
              <a:t>experiences. </a:t>
            </a:r>
            <a:endParaRPr lang="en-US" dirty="0" smtClean="0"/>
          </a:p>
          <a:p>
            <a:pPr lvl="1"/>
            <a:r>
              <a:rPr lang="en-US" dirty="0" smtClean="0"/>
              <a:t>To </a:t>
            </a:r>
            <a:r>
              <a:rPr lang="en-US" dirty="0"/>
              <a:t>be an effective multicultural educator </a:t>
            </a:r>
            <a:r>
              <a:rPr lang="en-US" dirty="0" smtClean="0"/>
              <a:t>you </a:t>
            </a:r>
            <a:r>
              <a:rPr lang="en-US" dirty="0"/>
              <a:t>must be in a constant process of self-examination and transformation.</a:t>
            </a:r>
          </a:p>
          <a:p>
            <a:r>
              <a:rPr lang="en-US" dirty="0" smtClean="0"/>
              <a:t>The </a:t>
            </a:r>
            <a:r>
              <a:rPr lang="en-US" dirty="0"/>
              <a:t>transformation of schools and schooling; </a:t>
            </a:r>
            <a:endParaRPr lang="en-US" dirty="0" smtClean="0"/>
          </a:p>
          <a:p>
            <a:pPr lvl="1"/>
            <a:r>
              <a:rPr lang="en-AU" dirty="0"/>
              <a:t>Multicultural </a:t>
            </a:r>
            <a:r>
              <a:rPr lang="en-AU" dirty="0" smtClean="0"/>
              <a:t>Curriculum,</a:t>
            </a:r>
            <a:r>
              <a:rPr lang="en-AU" dirty="0" smtClean="0"/>
              <a:t>	</a:t>
            </a:r>
          </a:p>
          <a:p>
            <a:pPr lvl="1"/>
            <a:r>
              <a:rPr lang="en-US" dirty="0"/>
              <a:t>Supportive School and Classroom </a:t>
            </a:r>
            <a:r>
              <a:rPr lang="en-US" dirty="0" smtClean="0"/>
              <a:t>Climate.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transformation of </a:t>
            </a:r>
            <a:r>
              <a:rPr lang="en-US" dirty="0" smtClean="0"/>
              <a:t>society</a:t>
            </a:r>
            <a:endParaRPr lang="en-US" dirty="0"/>
          </a:p>
          <a:p>
            <a:pPr marL="32004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60429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References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AU" dirty="0" err="1"/>
              <a:t>Lustig</a:t>
            </a:r>
            <a:r>
              <a:rPr lang="en-AU" dirty="0"/>
              <a:t>, M. W. and Koester, J. (2006). </a:t>
            </a:r>
            <a:r>
              <a:rPr lang="en-AU" i="1" dirty="0"/>
              <a:t>Intercultural competence: Interpersonal communication across cultures</a:t>
            </a:r>
            <a:r>
              <a:rPr lang="en-AU" dirty="0"/>
              <a:t>. Boston MA: Pearson Education.</a:t>
            </a:r>
          </a:p>
          <a:p>
            <a:r>
              <a:rPr lang="en-AU" dirty="0"/>
              <a:t>Marshall, P.L. (2002). Cultural diversity in our schools. Belmont: Wadsworth.</a:t>
            </a:r>
          </a:p>
          <a:p>
            <a:r>
              <a:rPr lang="en-AU" dirty="0"/>
              <a:t>Martin, J.N. and Nakayama, T. K. (2000). </a:t>
            </a:r>
            <a:r>
              <a:rPr lang="en-AU" i="1" dirty="0"/>
              <a:t>Intercultural Communication in Contexts</a:t>
            </a:r>
            <a:r>
              <a:rPr lang="en-AU" dirty="0"/>
              <a:t>, 2</a:t>
            </a:r>
            <a:r>
              <a:rPr lang="en-AU" baseline="30000" dirty="0"/>
              <a:t>nd</a:t>
            </a:r>
            <a:r>
              <a:rPr lang="en-AU" dirty="0"/>
              <a:t> ed. California. Mayfield Publishing Company.</a:t>
            </a:r>
          </a:p>
          <a:p>
            <a:r>
              <a:rPr lang="en-AU" dirty="0"/>
              <a:t>Meier, C. (2007). Enhancing intercultural understanding using e-learning strategies, </a:t>
            </a:r>
            <a:r>
              <a:rPr lang="en-AU" i="1" dirty="0"/>
              <a:t>South African Journal of Education</a:t>
            </a:r>
            <a:r>
              <a:rPr lang="en-AU" dirty="0"/>
              <a:t>, 27, 655-671</a:t>
            </a:r>
            <a:r>
              <a:rPr lang="en-AU" dirty="0" smtClean="0"/>
              <a:t>.</a:t>
            </a:r>
          </a:p>
          <a:p>
            <a:r>
              <a:rPr lang="en-US" dirty="0"/>
              <a:t>A. </a:t>
            </a:r>
            <a:r>
              <a:rPr lang="en-US" dirty="0" err="1"/>
              <a:t>Wieczorek</a:t>
            </a:r>
            <a:r>
              <a:rPr lang="en-US" dirty="0"/>
              <a:t>, A. </a:t>
            </a:r>
            <a:r>
              <a:rPr lang="en-US" dirty="0" err="1"/>
              <a:t>Wieczorek</a:t>
            </a:r>
            <a:r>
              <a:rPr lang="en-US" dirty="0"/>
              <a:t>,  (2009). Problems of teaching in a Multicultural Environment – Some insight from Poland, </a:t>
            </a:r>
            <a:r>
              <a:rPr lang="en-US" i="1" dirty="0"/>
              <a:t>Proceedings of the 2009 EMUNI Conference on Higher Education and </a:t>
            </a:r>
            <a:r>
              <a:rPr lang="en-US" i="1" dirty="0" smtClean="0"/>
              <a:t>Research</a:t>
            </a:r>
          </a:p>
          <a:p>
            <a:r>
              <a:rPr lang="en-AU" dirty="0"/>
              <a:t>Paul C. </a:t>
            </a:r>
            <a:r>
              <a:rPr lang="en-AU" dirty="0" err="1"/>
              <a:t>Gorski</a:t>
            </a:r>
            <a:r>
              <a:rPr lang="en-AU" dirty="0"/>
              <a:t>, </a:t>
            </a:r>
            <a:r>
              <a:rPr lang="en-AU" dirty="0" smtClean="0"/>
              <a:t>(2010).  </a:t>
            </a:r>
            <a:r>
              <a:rPr lang="en-US" i="1" dirty="0" smtClean="0"/>
              <a:t>The </a:t>
            </a:r>
            <a:r>
              <a:rPr lang="en-US" i="1" dirty="0"/>
              <a:t>Challenge of Defining "Multicultural </a:t>
            </a:r>
            <a:r>
              <a:rPr lang="en-US" i="1" dirty="0" smtClean="0"/>
              <a:t>Education“</a:t>
            </a:r>
            <a:r>
              <a:rPr lang="en-US" dirty="0" smtClean="0"/>
              <a:t>, </a:t>
            </a:r>
            <a:r>
              <a:rPr lang="en-AU" dirty="0" smtClean="0">
                <a:hlinkClick r:id="rId2"/>
              </a:rPr>
              <a:t>http</a:t>
            </a:r>
            <a:r>
              <a:rPr lang="en-AU" dirty="0">
                <a:hlinkClick r:id="rId2"/>
              </a:rPr>
              <a:t>://www.edchange.org/multicultural/initial.html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16318940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</TotalTime>
  <Words>642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Challenges of Education in a Multicultural Environment</vt:lpstr>
      <vt:lpstr>Globalization</vt:lpstr>
      <vt:lpstr>Multicultural environment</vt:lpstr>
      <vt:lpstr>Multicultural Education</vt:lpstr>
      <vt:lpstr>Challenges</vt:lpstr>
      <vt:lpstr>Advantages</vt:lpstr>
      <vt:lpstr>Reexamining all Educational Practices</vt:lpstr>
      <vt:lpstr>Required Changes</vt:lpstr>
      <vt:lpstr>References</vt:lpstr>
      <vt:lpstr>Slide 10</vt:lpstr>
    </vt:vector>
  </TitlesOfParts>
  <Company>Griffith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of Education in a Multicultural Environment </dc:title>
  <dc:creator>Bela Stantic</dc:creator>
  <cp:lastModifiedBy>s106441</cp:lastModifiedBy>
  <cp:revision>34</cp:revision>
  <dcterms:created xsi:type="dcterms:W3CDTF">2012-08-08T06:37:45Z</dcterms:created>
  <dcterms:modified xsi:type="dcterms:W3CDTF">2012-09-05T07:15:14Z</dcterms:modified>
</cp:coreProperties>
</file>